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5" r:id="rId6"/>
    <p:sldId id="267" r:id="rId7"/>
    <p:sldId id="262" r:id="rId8"/>
    <p:sldId id="263" r:id="rId9"/>
    <p:sldId id="257" r:id="rId10"/>
    <p:sldId id="264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B4DFFEA-2CFA-4542-9588-89C6695B5674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A42869D-2C00-4DE6-82C6-438A5D6156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4DFFEA-2CFA-4542-9588-89C6695B5674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42869D-2C00-4DE6-82C6-438A5D6156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4DFFEA-2CFA-4542-9588-89C6695B5674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42869D-2C00-4DE6-82C6-438A5D6156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4DFFEA-2CFA-4542-9588-89C6695B5674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42869D-2C00-4DE6-82C6-438A5D61564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4DFFEA-2CFA-4542-9588-89C6695B5674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42869D-2C00-4DE6-82C6-438A5D61564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4DFFEA-2CFA-4542-9588-89C6695B5674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42869D-2C00-4DE6-82C6-438A5D61564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4DFFEA-2CFA-4542-9588-89C6695B5674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42869D-2C00-4DE6-82C6-438A5D61564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4DFFEA-2CFA-4542-9588-89C6695B5674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42869D-2C00-4DE6-82C6-438A5D61564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4DFFEA-2CFA-4542-9588-89C6695B5674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42869D-2C00-4DE6-82C6-438A5D6156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B4DFFEA-2CFA-4542-9588-89C6695B5674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42869D-2C00-4DE6-82C6-438A5D61564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B4DFFEA-2CFA-4542-9588-89C6695B5674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A42869D-2C00-4DE6-82C6-438A5D61564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B4DFFEA-2CFA-4542-9588-89C6695B5674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A42869D-2C00-4DE6-82C6-438A5D61564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گزارش صبحگاهی پزشکی خانواده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a-IR" dirty="0" smtClean="0"/>
              <a:t>استاد راهنما:دکتر شفیعی</a:t>
            </a:r>
          </a:p>
          <a:p>
            <a:r>
              <a:rPr lang="fa-IR" dirty="0" smtClean="0"/>
              <a:t>رزیدنت:دکترعابدینی</a:t>
            </a:r>
          </a:p>
          <a:p>
            <a:r>
              <a:rPr lang="fa-IR" dirty="0" smtClean="0"/>
              <a:t>1-6-1399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Force </a:t>
            </a:r>
            <a:r>
              <a:rPr lang="fa-IR" dirty="0" smtClean="0"/>
              <a:t>اندامها طبیعی بود</a:t>
            </a:r>
          </a:p>
          <a:p>
            <a:r>
              <a:rPr lang="fa-IR" dirty="0" smtClean="0"/>
              <a:t>معاینه حسی نرمال بود</a:t>
            </a:r>
          </a:p>
          <a:p>
            <a:r>
              <a:rPr lang="fa-IR" dirty="0" smtClean="0"/>
              <a:t>رفلکسها نرمال و قرینه بود</a:t>
            </a:r>
          </a:p>
          <a:p>
            <a:r>
              <a:rPr lang="fa-IR" dirty="0" smtClean="0"/>
              <a:t>بابنسکی نرمال بود</a:t>
            </a:r>
          </a:p>
          <a:p>
            <a:r>
              <a:rPr lang="fa-IR" dirty="0" smtClean="0"/>
              <a:t>در معاینات مخچه ای نیستاگموس نداشت</a:t>
            </a:r>
          </a:p>
          <a:p>
            <a:r>
              <a:rPr lang="en-US" dirty="0" smtClean="0"/>
              <a:t>Finger to nose= </a:t>
            </a:r>
            <a:r>
              <a:rPr lang="en-US" dirty="0" err="1" smtClean="0"/>
              <a:t>nl</a:t>
            </a:r>
            <a:endParaRPr lang="en-US" dirty="0" smtClean="0"/>
          </a:p>
          <a:p>
            <a:r>
              <a:rPr lang="en-US" dirty="0" smtClean="0"/>
              <a:t>Romberg= </a:t>
            </a:r>
            <a:r>
              <a:rPr lang="en-US" dirty="0" err="1" smtClean="0"/>
              <a:t>nl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PH/E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پارکینسونیسم دارویی</a:t>
            </a:r>
          </a:p>
          <a:p>
            <a:r>
              <a:rPr lang="fa-IR" dirty="0" smtClean="0"/>
              <a:t>پارکینسونیسم عروقی</a:t>
            </a:r>
          </a:p>
          <a:p>
            <a:r>
              <a:rPr lang="fa-IR" dirty="0" smtClean="0"/>
              <a:t>پارکینسونیسم بدنبال ضربه</a:t>
            </a:r>
          </a:p>
          <a:p>
            <a:r>
              <a:rPr lang="fa-IR" dirty="0" smtClean="0"/>
              <a:t>پارکینسونیسم خانوادگی و ژنتیکی</a:t>
            </a:r>
          </a:p>
          <a:p>
            <a:r>
              <a:rPr lang="fa-IR" dirty="0" smtClean="0"/>
              <a:t>پارکینسونیسم همراه با سایر بیماریهای نرولوژیک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DDX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</a:t>
            </a:r>
            <a:r>
              <a:rPr lang="en-US" dirty="0" err="1" smtClean="0"/>
              <a:t>Dx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History </a:t>
            </a:r>
            <a:r>
              <a:rPr lang="en-US" dirty="0" smtClean="0">
                <a:sym typeface="Wingdings" panose="05000000000000000000" pitchFamily="2" charset="2"/>
              </a:rPr>
              <a:t>----&gt; understanding the nature of the patient’s problem</a:t>
            </a:r>
          </a:p>
          <a:p>
            <a:r>
              <a:rPr lang="en-US" dirty="0" err="1" smtClean="0">
                <a:sym typeface="Wingdings" panose="05000000000000000000" pitchFamily="2" charset="2"/>
              </a:rPr>
              <a:t>Ph</a:t>
            </a:r>
            <a:r>
              <a:rPr lang="en-US" dirty="0" smtClean="0">
                <a:sym typeface="Wingdings" panose="05000000000000000000" pitchFamily="2" charset="2"/>
              </a:rPr>
              <a:t>/E --------&gt;  Etiologic hypothesis</a:t>
            </a:r>
          </a:p>
          <a:p>
            <a:r>
              <a:rPr lang="en-US" dirty="0" err="1" smtClean="0">
                <a:sym typeface="Wingdings" panose="05000000000000000000" pitchFamily="2" charset="2"/>
              </a:rPr>
              <a:t>Paraclinic</a:t>
            </a:r>
            <a:r>
              <a:rPr lang="en-US" dirty="0" smtClean="0">
                <a:sym typeface="Wingdings" panose="05000000000000000000" pitchFamily="2" charset="2"/>
              </a:rPr>
              <a:t> --&gt; Confirm etiology ----&gt; treatment </a:t>
            </a:r>
            <a:r>
              <a:rPr lang="en-US" b="1" dirty="0" smtClean="0">
                <a:sym typeface="Wingdings" panose="05000000000000000000" pitchFamily="2" charset="2"/>
              </a:rPr>
              <a:t>--------&gt; Increased quality of life and health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2842815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0"/>
            <a:ext cx="7772400" cy="1470025"/>
          </a:xfrm>
        </p:spPr>
        <p:txBody>
          <a:bodyPr/>
          <a:lstStyle/>
          <a:p>
            <a:r>
              <a:rPr lang="en-US" dirty="0" smtClean="0"/>
              <a:t>Clinical DX in neurologic problems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676400"/>
            <a:ext cx="91440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    History  ------&gt;  understanding </a:t>
            </a:r>
            <a:r>
              <a:rPr lang="en-US" dirty="0"/>
              <a:t>the nature of the patient’s </a:t>
            </a:r>
            <a:r>
              <a:rPr lang="en-US" dirty="0" smtClean="0"/>
              <a:t>problem and </a:t>
            </a:r>
            <a:r>
              <a:rPr lang="en-US" b="1" dirty="0" smtClean="0"/>
              <a:t>localization</a:t>
            </a:r>
            <a:endParaRPr lang="en-US" b="1" dirty="0"/>
          </a:p>
          <a:p>
            <a:endParaRPr lang="en-US" dirty="0" smtClean="0"/>
          </a:p>
          <a:p>
            <a:r>
              <a:rPr lang="en-US" dirty="0" smtClean="0"/>
              <a:t>Neurologic exam   ------&gt; Confirm </a:t>
            </a:r>
            <a:r>
              <a:rPr lang="en-US" b="1" dirty="0" smtClean="0"/>
              <a:t>localization</a:t>
            </a:r>
          </a:p>
          <a:p>
            <a:endParaRPr lang="en-US" dirty="0"/>
          </a:p>
          <a:p>
            <a:r>
              <a:rPr lang="en-US" dirty="0" smtClean="0"/>
              <a:t>                   </a:t>
            </a:r>
            <a:r>
              <a:rPr lang="en-US" dirty="0" err="1" smtClean="0"/>
              <a:t>Ph</a:t>
            </a:r>
            <a:r>
              <a:rPr lang="en-US" dirty="0" smtClean="0"/>
              <a:t>/E  ------&gt;   Etiologic hypothesis</a:t>
            </a:r>
          </a:p>
          <a:p>
            <a:endParaRPr lang="en-US" dirty="0"/>
          </a:p>
          <a:p>
            <a:r>
              <a:rPr lang="en-US" dirty="0" err="1" smtClean="0"/>
              <a:t>Paraclinic</a:t>
            </a:r>
            <a:r>
              <a:rPr lang="en-US" dirty="0" smtClean="0"/>
              <a:t> --------&gt; confirm etiology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Looking</a:t>
            </a:r>
          </a:p>
          <a:p>
            <a:r>
              <a:rPr lang="en-US" dirty="0" smtClean="0"/>
              <a:t>Touching</a:t>
            </a:r>
          </a:p>
          <a:p>
            <a:r>
              <a:rPr lang="en-US" dirty="0" smtClean="0"/>
              <a:t>Percussion</a:t>
            </a:r>
          </a:p>
          <a:p>
            <a:r>
              <a:rPr lang="en-US" dirty="0" smtClean="0"/>
              <a:t>Auscultation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940431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Neurological Examination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Mental Status and language</a:t>
            </a:r>
          </a:p>
          <a:p>
            <a:r>
              <a:rPr lang="en-US" dirty="0" smtClean="0"/>
              <a:t>Cranial nerves</a:t>
            </a:r>
          </a:p>
          <a:p>
            <a:r>
              <a:rPr lang="en-US" dirty="0" smtClean="0"/>
              <a:t>Motor system</a:t>
            </a:r>
          </a:p>
          <a:p>
            <a:r>
              <a:rPr lang="en-US" dirty="0" smtClean="0"/>
              <a:t>Sensory system</a:t>
            </a:r>
          </a:p>
          <a:p>
            <a:r>
              <a:rPr lang="en-US" dirty="0" smtClean="0"/>
              <a:t>Stance and gait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3343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Motor system 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Looking:</a:t>
            </a:r>
            <a:r>
              <a:rPr lang="en-US" dirty="0" smtClean="0"/>
              <a:t> abnormal movements( location, rhythm, frequency, amplitude, association with activity and posture and emotion )</a:t>
            </a:r>
          </a:p>
          <a:p>
            <a:r>
              <a:rPr lang="en-US" b="1" dirty="0" smtClean="0"/>
              <a:t>Touching</a:t>
            </a:r>
            <a:r>
              <a:rPr lang="en-US" b="1" dirty="0"/>
              <a:t>: </a:t>
            </a:r>
            <a:r>
              <a:rPr lang="en-US" b="1" dirty="0" smtClean="0"/>
              <a:t> </a:t>
            </a:r>
            <a:r>
              <a:rPr lang="en-US" dirty="0" smtClean="0"/>
              <a:t>muscle bulk, muscle tonus, strength, coordination</a:t>
            </a:r>
          </a:p>
          <a:p>
            <a:r>
              <a:rPr lang="en-US" b="1" dirty="0" smtClean="0"/>
              <a:t>Percussion: </a:t>
            </a:r>
            <a:r>
              <a:rPr lang="en-US" dirty="0" smtClean="0"/>
              <a:t>fasciculation, reflexes</a:t>
            </a:r>
          </a:p>
          <a:p>
            <a:r>
              <a:rPr lang="en-US" b="1" dirty="0" smtClean="0"/>
              <a:t>Stance: </a:t>
            </a:r>
            <a:r>
              <a:rPr lang="en-US" dirty="0" smtClean="0"/>
              <a:t>posture, abnormal movements, Romberg test, pull-test</a:t>
            </a:r>
          </a:p>
          <a:p>
            <a:r>
              <a:rPr lang="en-US" b="1" dirty="0" smtClean="0"/>
              <a:t>Gait: </a:t>
            </a:r>
            <a:r>
              <a:rPr lang="en-US" dirty="0" smtClean="0"/>
              <a:t>rhythm, speed, coordination, arm swing, abnormal movements, tandem gait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209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Localization of Motor system dysfunction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Upper motor neuron lesions</a:t>
            </a:r>
          </a:p>
          <a:p>
            <a:r>
              <a:rPr lang="en-US" dirty="0"/>
              <a:t>Movement disorders (Extrapyramidal </a:t>
            </a:r>
            <a:r>
              <a:rPr lang="en-US" dirty="0" smtClean="0"/>
              <a:t>disorders)</a:t>
            </a:r>
          </a:p>
          <a:p>
            <a:r>
              <a:rPr lang="en-US" dirty="0" smtClean="0"/>
              <a:t>Ataxia (disequilibrium) </a:t>
            </a:r>
          </a:p>
          <a:p>
            <a:r>
              <a:rPr lang="en-US" dirty="0" smtClean="0"/>
              <a:t>Lower motor lesions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3478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70908" y="0"/>
            <a:ext cx="9062508" cy="6892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56015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2292" y="76200"/>
            <a:ext cx="8706908" cy="6987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41766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PI:</a:t>
            </a:r>
            <a:br>
              <a:rPr lang="en-US" sz="3600" dirty="0" smtClean="0"/>
            </a:br>
            <a:r>
              <a:rPr lang="fa-IR" sz="3600" dirty="0" smtClean="0"/>
              <a:t>آقای 45 ساله با شکایت ضعف حرکتی از3 ماه قبل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74108" y="-152400"/>
            <a:ext cx="10027708" cy="792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6833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04800" y="0"/>
            <a:ext cx="9722908" cy="7444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0792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بیمار از 3 ماه قبل دچار اختلال حرکتی در راه رفتن شده</a:t>
            </a:r>
          </a:p>
          <a:p>
            <a:r>
              <a:rPr lang="fa-IR" dirty="0" smtClean="0"/>
              <a:t>که در شروع حرکت مشکل دارد</a:t>
            </a:r>
          </a:p>
          <a:p>
            <a:r>
              <a:rPr lang="fa-IR" dirty="0" smtClean="0"/>
              <a:t>در بعضی شرایط به مانع عمودی برخورد دارد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cc: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a-IR" dirty="0" smtClean="0"/>
              <a:t>سابقه افسردگی و اضطراب از 2 سال قبل را ذکر می کند </a:t>
            </a:r>
          </a:p>
          <a:p>
            <a:pPr>
              <a:buNone/>
            </a:pPr>
            <a:r>
              <a:rPr lang="fa-IR" dirty="0" smtClean="0"/>
              <a:t>و از 6 ماه قبل داروی سیتالوپرام و تری فلوپرازین مصرف</a:t>
            </a:r>
          </a:p>
          <a:p>
            <a:pPr>
              <a:buNone/>
            </a:pPr>
            <a:r>
              <a:rPr lang="fa-IR" dirty="0" smtClean="0"/>
              <a:t>می کرده است                                                    </a:t>
            </a:r>
          </a:p>
          <a:p>
            <a:pPr>
              <a:buNone/>
            </a:pPr>
            <a:r>
              <a:rPr lang="fa-IR" dirty="0"/>
              <a:t> </a:t>
            </a:r>
            <a:r>
              <a:rPr lang="fa-IR" dirty="0" smtClean="0"/>
              <a:t>سابقه بیماری دیگری ندارد                                     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PMH: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Citalopram</a:t>
            </a:r>
            <a:r>
              <a:rPr lang="en-US" dirty="0" smtClean="0"/>
              <a:t> 20 mg daily</a:t>
            </a:r>
          </a:p>
          <a:p>
            <a:r>
              <a:rPr lang="en-US" dirty="0" err="1" smtClean="0"/>
              <a:t>Trifluperazine</a:t>
            </a:r>
            <a:r>
              <a:rPr lang="en-US" dirty="0" smtClean="0"/>
              <a:t> 2mg BD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F/H= </a:t>
            </a:r>
            <a:r>
              <a:rPr lang="fa-IR" dirty="0"/>
              <a:t>-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D/H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CBC= </a:t>
            </a:r>
            <a:r>
              <a:rPr lang="en-US" dirty="0" err="1" smtClean="0"/>
              <a:t>nl</a:t>
            </a:r>
            <a:endParaRPr lang="en-US" dirty="0" smtClean="0"/>
          </a:p>
          <a:p>
            <a:r>
              <a:rPr lang="en-US" dirty="0" smtClean="0"/>
              <a:t>TSH= </a:t>
            </a:r>
            <a:r>
              <a:rPr lang="en-US" dirty="0" err="1" smtClean="0"/>
              <a:t>nl</a:t>
            </a:r>
            <a:endParaRPr lang="en-US" dirty="0" smtClean="0"/>
          </a:p>
          <a:p>
            <a:r>
              <a:rPr lang="en-US" dirty="0" smtClean="0"/>
              <a:t>Ca= </a:t>
            </a:r>
            <a:r>
              <a:rPr lang="en-US" dirty="0" err="1" smtClean="0"/>
              <a:t>nl</a:t>
            </a:r>
            <a:endParaRPr lang="en-US" dirty="0" smtClean="0"/>
          </a:p>
          <a:p>
            <a:r>
              <a:rPr lang="en-US" dirty="0" smtClean="0"/>
              <a:t>Ph= </a:t>
            </a:r>
            <a:r>
              <a:rPr lang="en-US" dirty="0" err="1" smtClean="0"/>
              <a:t>nl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LAB-DATA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Mental state=</a:t>
            </a:r>
            <a:r>
              <a:rPr lang="en-US" dirty="0" err="1" smtClean="0"/>
              <a:t>Nl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Cognition=</a:t>
            </a:r>
            <a:r>
              <a:rPr lang="en-US" dirty="0" err="1" smtClean="0"/>
              <a:t>Nl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Cranial nerve=</a:t>
            </a:r>
            <a:r>
              <a:rPr lang="en-US" dirty="0" err="1" smtClean="0"/>
              <a:t>Nl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PH/E-N/E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حرکات بیمار کند شده به خصوص در شروع حرکت</a:t>
            </a:r>
          </a:p>
          <a:p>
            <a:r>
              <a:rPr lang="fa-IR" dirty="0" smtClean="0"/>
              <a:t>صورت ماسکه است</a:t>
            </a:r>
          </a:p>
          <a:p>
            <a:r>
              <a:rPr lang="fa-IR" dirty="0" smtClean="0"/>
              <a:t>در وضعیت ایستاده قامت نسبتا خمیده دارد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PH/E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Cogwheel rigidity= +</a:t>
            </a:r>
          </a:p>
          <a:p>
            <a:pPr>
              <a:buNone/>
            </a:pPr>
            <a:r>
              <a:rPr lang="en-US" dirty="0" smtClean="0"/>
              <a:t>Postural reflex= +</a:t>
            </a:r>
          </a:p>
          <a:p>
            <a:pPr>
              <a:buNone/>
            </a:pPr>
            <a:r>
              <a:rPr lang="en-US" dirty="0" smtClean="0"/>
              <a:t>Tremor= -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fa-IR" dirty="0" smtClean="0"/>
              <a:t>در معاینه موتور آتروفی و فاسیکولاسیون و ترمور نداشت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PH/E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158</TotalTime>
  <Words>361</Words>
  <Application>Microsoft Office PowerPoint</Application>
  <PresentationFormat>On-screen Show (4:3)</PresentationFormat>
  <Paragraphs>97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Concourse</vt:lpstr>
      <vt:lpstr>گزارش صبحگاهی پزشکی خانواده</vt:lpstr>
      <vt:lpstr>PI: آقای 45 ساله با شکایت ضعف حرکتی از3 ماه قبل</vt:lpstr>
      <vt:lpstr>cc:</vt:lpstr>
      <vt:lpstr>PMH:</vt:lpstr>
      <vt:lpstr>D/H</vt:lpstr>
      <vt:lpstr>LAB-DATA</vt:lpstr>
      <vt:lpstr>PH/E-N/E</vt:lpstr>
      <vt:lpstr>PH/E</vt:lpstr>
      <vt:lpstr>PH/E</vt:lpstr>
      <vt:lpstr>PH/E</vt:lpstr>
      <vt:lpstr>DDX</vt:lpstr>
      <vt:lpstr>Clinical Dx</vt:lpstr>
      <vt:lpstr>Clinical DX in neurologic problems</vt:lpstr>
      <vt:lpstr>Physical examination</vt:lpstr>
      <vt:lpstr>Neurological Examination</vt:lpstr>
      <vt:lpstr>Motor system Examination</vt:lpstr>
      <vt:lpstr>Localization of Motor system dysfunction</vt:lpstr>
      <vt:lpstr>Slide 18</vt:lpstr>
      <vt:lpstr>Slide 19</vt:lpstr>
      <vt:lpstr>Slide 20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گزارش صبحگاهی پزشکی خانواده</dc:title>
  <dc:creator>suzuki</dc:creator>
  <cp:lastModifiedBy>suzuki</cp:lastModifiedBy>
  <cp:revision>16</cp:revision>
  <dcterms:created xsi:type="dcterms:W3CDTF">2020-08-21T03:03:51Z</dcterms:created>
  <dcterms:modified xsi:type="dcterms:W3CDTF">2020-08-21T05:42:09Z</dcterms:modified>
</cp:coreProperties>
</file>